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828" r:id="rId3"/>
    <p:sldMasterId id="2147483948" r:id="rId4"/>
    <p:sldMasterId id="2147483960" r:id="rId5"/>
    <p:sldMasterId id="2147483972" r:id="rId6"/>
    <p:sldMasterId id="2147483984" r:id="rId7"/>
    <p:sldMasterId id="2147483996" r:id="rId8"/>
    <p:sldMasterId id="2147484008" r:id="rId9"/>
  </p:sldMasterIdLst>
  <p:notesMasterIdLst>
    <p:notesMasterId r:id="rId22"/>
  </p:notesMasterIdLst>
  <p:sldIdLst>
    <p:sldId id="256" r:id="rId10"/>
    <p:sldId id="289" r:id="rId11"/>
    <p:sldId id="326" r:id="rId12"/>
    <p:sldId id="305" r:id="rId13"/>
    <p:sldId id="327" r:id="rId14"/>
    <p:sldId id="328" r:id="rId15"/>
    <p:sldId id="329" r:id="rId16"/>
    <p:sldId id="331" r:id="rId17"/>
    <p:sldId id="330" r:id="rId18"/>
    <p:sldId id="332" r:id="rId19"/>
    <p:sldId id="333" r:id="rId20"/>
    <p:sldId id="334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313A"/>
    <a:srgbClr val="76C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3" autoAdjust="0"/>
    <p:restoredTop sz="94660"/>
  </p:normalViewPr>
  <p:slideViewPr>
    <p:cSldViewPr>
      <p:cViewPr>
        <p:scale>
          <a:sx n="70" d="100"/>
          <a:sy n="70" d="100"/>
        </p:scale>
        <p:origin x="-121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8BD75-746C-4001-AE18-258D6C8E05FD}" type="datetimeFigureOut">
              <a:rPr lang="pt-BR" smtClean="0"/>
              <a:pPr/>
              <a:t>31/03/2019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49B37-A281-41E7-946F-E869582B850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95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Dica do Guia do Professor, p.67.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9B37-A281-41E7-946F-E869582B8503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87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Dica do Guia do Professor, p.67.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9B37-A281-41E7-946F-E869582B8503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87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31/03/2019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31/03/2019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31/03/2019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978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56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75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586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56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98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45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5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31/03/2019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592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11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543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67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21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02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74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724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13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4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31/03/2019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777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0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724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692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423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964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9387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626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61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4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31/03/2019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605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480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837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461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047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866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387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60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7300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188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31/03/2019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8947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467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3591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805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363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239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642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174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0972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0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31/03/2019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37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0566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2894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0971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8191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18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680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553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573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062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31/03/2019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1484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1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075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291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415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574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1298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841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014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3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31/03/2019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096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530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5485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295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528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7083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9310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564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5930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73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31/03/2019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2710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438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32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192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017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604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919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548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02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329D-C154-4EC1-8FB0-9F8860B7D110}" type="datetimeFigureOut">
              <a:rPr lang="pt-BR" smtClean="0"/>
              <a:pPr/>
              <a:t>31/03/2019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9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99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7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79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5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80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93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Estrutura do livro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878289"/>
              </p:ext>
            </p:extLst>
          </p:nvPr>
        </p:nvGraphicFramePr>
        <p:xfrm>
          <a:off x="980728" y="2484156"/>
          <a:ext cx="2376263" cy="9448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6263"/>
              </a:tblGrid>
              <a:tr h="461317">
                <a:tc>
                  <a:txBody>
                    <a:bodyPr/>
                    <a:lstStyle/>
                    <a:p>
                      <a:pPr algn="ctr"/>
                      <a:r>
                        <a:rPr lang="pt-BR" sz="2800" b="1" i="0" u="none" strike="noStrike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Atos dos Apóstolos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896707"/>
              </p:ext>
            </p:extLst>
          </p:nvPr>
        </p:nvGraphicFramePr>
        <p:xfrm>
          <a:off x="4005065" y="2479786"/>
          <a:ext cx="2376263" cy="9448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6263"/>
              </a:tblGrid>
              <a:tr h="461317">
                <a:tc>
                  <a:txBody>
                    <a:bodyPr/>
                    <a:lstStyle/>
                    <a:p>
                      <a:pPr algn="ctr"/>
                      <a:r>
                        <a:rPr lang="pt-BR" sz="2800" b="1" i="0" u="none" strike="noStrike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Atos do</a:t>
                      </a:r>
                      <a:br>
                        <a:rPr lang="pt-BR" sz="2800" b="1" i="0" u="none" strike="noStrike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2800" b="1" i="0" u="none" strike="noStrike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Espírito Santo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7100192" y="1484784"/>
            <a:ext cx="1123950" cy="29523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356992" y="2556164"/>
            <a:ext cx="637728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9600" dirty="0" smtClean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pt-BR" sz="9600" dirty="0">
              <a:solidFill>
                <a:srgbClr val="4BACC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6381328" y="2564904"/>
            <a:ext cx="637728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9600" dirty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987330"/>
              </p:ext>
            </p:extLst>
          </p:nvPr>
        </p:nvGraphicFramePr>
        <p:xfrm>
          <a:off x="7101408" y="3918988"/>
          <a:ext cx="1143000" cy="518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/>
              </a:tblGrid>
              <a:tr h="461317">
                <a:tc>
                  <a:txBody>
                    <a:bodyPr/>
                    <a:lstStyle/>
                    <a:p>
                      <a:pPr algn="ctr"/>
                      <a:r>
                        <a:rPr lang="pt-BR" sz="2800" b="1" i="0" u="none" strike="noStrike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Igreja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825794"/>
              </p:ext>
            </p:extLst>
          </p:nvPr>
        </p:nvGraphicFramePr>
        <p:xfrm>
          <a:off x="971600" y="5292468"/>
          <a:ext cx="1800199" cy="9448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199"/>
              </a:tblGrid>
              <a:tr h="944844">
                <a:tc>
                  <a:txBody>
                    <a:bodyPr/>
                    <a:lstStyle/>
                    <a:p>
                      <a:pPr algn="ctr"/>
                      <a:r>
                        <a:rPr lang="pt-BR" sz="2800" b="1" i="0" u="none" strike="noStrike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Jerusalém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657112"/>
              </p:ext>
            </p:extLst>
          </p:nvPr>
        </p:nvGraphicFramePr>
        <p:xfrm>
          <a:off x="3707904" y="5288098"/>
          <a:ext cx="1800199" cy="9448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199"/>
              </a:tblGrid>
              <a:tr h="461317">
                <a:tc>
                  <a:txBody>
                    <a:bodyPr/>
                    <a:lstStyle/>
                    <a:p>
                      <a:pPr algn="ctr"/>
                      <a:r>
                        <a:rPr lang="pt-BR" sz="2800" b="1" i="0" u="none" strike="noStrike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Judeia e Samaria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971601" y="5364476"/>
            <a:ext cx="1656183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9600" dirty="0">
              <a:solidFill>
                <a:srgbClr val="4BACC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359530"/>
              </p:ext>
            </p:extLst>
          </p:nvPr>
        </p:nvGraphicFramePr>
        <p:xfrm>
          <a:off x="6444208" y="5292468"/>
          <a:ext cx="1800200" cy="9448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200"/>
              </a:tblGrid>
              <a:tr h="461317">
                <a:tc>
                  <a:txBody>
                    <a:bodyPr/>
                    <a:lstStyle/>
                    <a:p>
                      <a:pPr algn="ctr"/>
                      <a:r>
                        <a:rPr lang="pt-BR" sz="2800" b="1" i="0" u="none" strike="noStrike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Confins da terra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Espaço Reservado para Conteúdo 2"/>
          <p:cNvSpPr txBox="1">
            <a:spLocks/>
          </p:cNvSpPr>
          <p:nvPr/>
        </p:nvSpPr>
        <p:spPr>
          <a:xfrm>
            <a:off x="3718248" y="5364476"/>
            <a:ext cx="1717848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9600" dirty="0">
              <a:solidFill>
                <a:srgbClr val="4BACC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6494512" y="5364637"/>
            <a:ext cx="1677888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9600" dirty="0">
              <a:solidFill>
                <a:srgbClr val="4BACC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Conector angulado 20"/>
          <p:cNvCxnSpPr>
            <a:stCxn id="9" idx="3"/>
            <a:endCxn id="11" idx="1"/>
          </p:cNvCxnSpPr>
          <p:nvPr/>
        </p:nvCxnSpPr>
        <p:spPr>
          <a:xfrm flipH="1">
            <a:off x="971600" y="2514439"/>
            <a:ext cx="7252542" cy="3250451"/>
          </a:xfrm>
          <a:prstGeom prst="bentConnector5">
            <a:avLst>
              <a:gd name="adj1" fmla="val -5034"/>
              <a:gd name="adj2" fmla="val 72659"/>
              <a:gd name="adj3" fmla="val 105598"/>
            </a:avLst>
          </a:prstGeom>
          <a:ln w="571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>
            <a:stCxn id="19" idx="3"/>
            <a:endCxn id="15" idx="1"/>
          </p:cNvCxnSpPr>
          <p:nvPr/>
        </p:nvCxnSpPr>
        <p:spPr>
          <a:xfrm>
            <a:off x="5436096" y="5760520"/>
            <a:ext cx="1008112" cy="4370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ço Reservado para Conteúdo 2"/>
          <p:cNvSpPr txBox="1">
            <a:spLocks/>
          </p:cNvSpPr>
          <p:nvPr/>
        </p:nvSpPr>
        <p:spPr>
          <a:xfrm>
            <a:off x="971600" y="5368846"/>
            <a:ext cx="1728192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9600" dirty="0">
              <a:solidFill>
                <a:srgbClr val="4BACC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Conector de seta reta 25"/>
          <p:cNvCxnSpPr>
            <a:endCxn id="13" idx="1"/>
          </p:cNvCxnSpPr>
          <p:nvPr/>
        </p:nvCxnSpPr>
        <p:spPr>
          <a:xfrm flipV="1">
            <a:off x="2699792" y="5760520"/>
            <a:ext cx="1008112" cy="4370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885" y="1268760"/>
            <a:ext cx="968515" cy="2491358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7126167" y="1196752"/>
            <a:ext cx="1097975" cy="263537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86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4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88640"/>
            <a:ext cx="864096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pt-BR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PANORAMA DO LIVRO DE ATOS</a:t>
            </a:r>
          </a:p>
          <a:p>
            <a:pPr marL="0" indent="0" algn="ctr">
              <a:buNone/>
            </a:pP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1. INÍCIO DA IGREJA;</a:t>
            </a:r>
          </a:p>
          <a:p>
            <a:pPr marL="0" indent="0">
              <a:buNone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	2. A AÇÃO DO ESPIRITO SANTO;</a:t>
            </a:r>
          </a:p>
          <a:p>
            <a:pPr marL="0" indent="0">
              <a:buNone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	3. O CRESCIMENTO DA IGREJA;</a:t>
            </a:r>
          </a:p>
          <a:p>
            <a:pPr marL="0" indent="0">
              <a:buNone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	4. O TESTEMUNHO DOS APÓSTOLOS; </a:t>
            </a:r>
          </a:p>
          <a:p>
            <a:pPr marL="0" indent="0">
              <a:buNone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	5. A PERSEGUIÇÃO À 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IGREJA.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449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88640"/>
            <a:ext cx="864096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pt-BR" sz="3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CONCLUSÃO</a:t>
            </a:r>
          </a:p>
          <a:p>
            <a:pPr marL="0" indent="0" algn="ctr">
              <a:buNone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</a:p>
          <a:p>
            <a:pPr marL="0" indent="0" algn="ctr">
              <a:buNone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pt-B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O LIVRO DE ATOS É UM REGISTRO HISTÓRICO DA IGREJA PRIMITIVA COM LIÇÕES E EXEMPLOS VIVOS DA OBRA DO ESPÍRITO SANTO, DAS RELAÇÕES DA IGREJA E SUA ORGANIZAÇÃO, DAS IMPLICAÇÕES DA GRAÇA E DA LEI DO AMOR. É TAMBÉM APOLOGÉTICO, POIS FORTALECE-NOS A FÉ AO DEMONSTRAR O CUMPRIMENTO DAS AFIRMAÇÕES E PROMESSAS DE CRISTO.</a:t>
            </a:r>
          </a:p>
          <a:p>
            <a:pPr marL="0" indent="0" algn="ctr">
              <a:buNone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710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0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LIÇÃO </a:t>
            </a:r>
            <a:r>
              <a:rPr lang="pt-BR" sz="10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pt-BR" sz="6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6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8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ATOS DOS APÓSTOLOS</a:t>
            </a:r>
            <a:r>
              <a:rPr lang="pt-BR" sz="1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1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1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48791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1" cy="1143000"/>
          </a:xfrm>
        </p:spPr>
        <p:txBody>
          <a:bodyPr anchor="ctr" anchorCtr="0">
            <a:norm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Alvo da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lição</a:t>
            </a:r>
            <a:endParaRPr lang="pt-BR" dirty="0"/>
          </a:p>
        </p:txBody>
      </p:sp>
      <p:sp>
        <p:nvSpPr>
          <p:cNvPr id="7" name="Rosca 6"/>
          <p:cNvSpPr/>
          <p:nvPr/>
        </p:nvSpPr>
        <p:spPr bwMode="auto">
          <a:xfrm>
            <a:off x="1071563" y="402991"/>
            <a:ext cx="1357312" cy="1357313"/>
          </a:xfrm>
          <a:prstGeom prst="donut">
            <a:avLst/>
          </a:prstGeom>
          <a:solidFill>
            <a:schemeClr val="accent5">
              <a:lumMod val="50000"/>
            </a:schemeClr>
          </a:solidFill>
          <a:ln>
            <a:solidFill>
              <a:srgbClr val="76C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eta para baixo 7"/>
          <p:cNvSpPr/>
          <p:nvPr/>
        </p:nvSpPr>
        <p:spPr bwMode="auto">
          <a:xfrm rot="3019227">
            <a:off x="1880394" y="214873"/>
            <a:ext cx="571500" cy="1071562"/>
          </a:xfrm>
          <a:prstGeom prst="downArrow">
            <a:avLst>
              <a:gd name="adj1" fmla="val 50000"/>
              <a:gd name="adj2" fmla="val 83333"/>
            </a:avLst>
          </a:prstGeom>
          <a:solidFill>
            <a:srgbClr val="76C0D4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18336"/>
              </p:ext>
            </p:extLst>
          </p:nvPr>
        </p:nvGraphicFramePr>
        <p:xfrm>
          <a:off x="611560" y="2060848"/>
          <a:ext cx="7920880" cy="3125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3193"/>
                <a:gridCol w="6587687"/>
              </a:tblGrid>
              <a:tr h="461317">
                <a:tc>
                  <a:txBody>
                    <a:bodyPr/>
                    <a:lstStyle/>
                    <a:p>
                      <a:pPr algn="r"/>
                      <a:r>
                        <a:rPr lang="pt-BR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Saber</a:t>
                      </a:r>
                      <a:endParaRPr lang="pt-BR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pt-BR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Analisar</a:t>
                      </a:r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os principais aspectos do crescimento da igreja no livro de Atos.</a:t>
                      </a: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90509">
                <a:tc>
                  <a:txBody>
                    <a:bodyPr/>
                    <a:lstStyle/>
                    <a:p>
                      <a:pPr algn="r"/>
                      <a:endParaRPr lang="pt-BR" sz="2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1317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2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itchFamily="18" charset="0"/>
                        </a:rPr>
                        <a:t>Sentir</a:t>
                      </a: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pt-BR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Interessar-se</a:t>
                      </a:r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por fazer parte ativamente </a:t>
                      </a:r>
                      <a:b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da história da igreja.</a:t>
                      </a: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C0D4"/>
                    </a:solidFill>
                  </a:tcPr>
                </a:tc>
              </a:tr>
              <a:tr h="534381">
                <a:tc>
                  <a:txBody>
                    <a:bodyPr/>
                    <a:lstStyle/>
                    <a:p>
                      <a:pPr algn="r"/>
                      <a:endParaRPr lang="pt-BR" sz="2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1317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2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itchFamily="18" charset="0"/>
                        </a:rPr>
                        <a:t>Agir</a:t>
                      </a: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pt-BR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Identificar</a:t>
                      </a:r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em qual fase de crescimento espiritual está e buscar crescimento.</a:t>
                      </a: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1317">
                <a:tc>
                  <a:txBody>
                    <a:bodyPr/>
                    <a:lstStyle/>
                    <a:p>
                      <a:pPr algn="r"/>
                      <a:endParaRPr lang="pt-BR" sz="2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37417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56792"/>
            <a:ext cx="8136904" cy="56886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100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INTRODUÇÃO</a:t>
            </a:r>
          </a:p>
          <a:p>
            <a:pPr marL="0" indent="0" algn="ctr">
              <a:buNone/>
            </a:pPr>
            <a:endParaRPr lang="pt-BR" sz="4000" b="1" u="sng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0"/>
            <a:endParaRPr lang="pt-BR" sz="2400" b="1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pt-BR" sz="2400" b="1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0"/>
            <a:endParaRPr lang="pt-BR" sz="2400" b="1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pt-BR" sz="2400" b="1" u="sng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pt-BR" sz="2300" b="1" dirty="0"/>
              <a:t/>
            </a:r>
            <a:br>
              <a:rPr lang="pt-BR" sz="2300" b="1" dirty="0"/>
            </a:br>
            <a:r>
              <a:rPr lang="pt-BR" sz="2300" dirty="0"/>
              <a:t/>
            </a:r>
            <a:br>
              <a:rPr lang="pt-BR" sz="2300" dirty="0"/>
            </a:br>
            <a:endParaRPr lang="pt-B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686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49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VISÃO PANORÂMICA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 </a:t>
            </a:r>
            <a:r>
              <a:rPr lang="pt-B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INFORMAÇÕES BÁSICAS</a:t>
            </a:r>
          </a:p>
          <a:p>
            <a:pPr marL="914400" lvl="1" indent="-514350">
              <a:buFont typeface="+mj-lt"/>
              <a:buAutoNum type="alphaLcPeriod"/>
            </a:pPr>
            <a:r>
              <a:rPr lang="pt-B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GRUPO: </a:t>
            </a:r>
            <a:r>
              <a:rPr lang="pt-BR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HISTÓRICO *.*.*</a:t>
            </a:r>
          </a:p>
          <a:p>
            <a:pPr marL="914400" lvl="1" indent="-514350">
              <a:buFont typeface="+mj-lt"/>
              <a:buAutoNum type="alphaLcPeriod"/>
            </a:pPr>
            <a:r>
              <a:rPr lang="pt-B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AUTOR: </a:t>
            </a:r>
            <a:r>
              <a:rPr lang="pt-BR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LUCAS</a:t>
            </a:r>
          </a:p>
          <a:p>
            <a:pPr marL="914400" lvl="1" indent="-514350">
              <a:buFont typeface="+mj-lt"/>
              <a:buAutoNum type="alphaLcPeriod"/>
            </a:pPr>
            <a:r>
              <a:rPr lang="pt-B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DATA: </a:t>
            </a:r>
            <a:r>
              <a:rPr lang="pt-BR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65 A 75 D.C.*.*</a:t>
            </a:r>
          </a:p>
          <a:p>
            <a:pPr marL="914400" lvl="1" indent="-514350">
              <a:buFont typeface="+mj-lt"/>
              <a:buAutoNum type="alphaLcPeriod"/>
            </a:pPr>
            <a:r>
              <a:rPr lang="pt-B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LOCAL: </a:t>
            </a:r>
            <a:r>
              <a:rPr lang="pt-BR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(?)</a:t>
            </a:r>
          </a:p>
          <a:p>
            <a:pPr marL="914400" lvl="1" indent="-514350">
              <a:buFont typeface="+mj-lt"/>
              <a:buAutoNum type="alphaLcPeriod"/>
            </a:pPr>
            <a:r>
              <a:rPr lang="pt-B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ALVO: </a:t>
            </a:r>
            <a:r>
              <a:rPr lang="pt-BR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JUDEUS E GENTIOS</a:t>
            </a:r>
          </a:p>
          <a:p>
            <a:pPr marL="914400" lvl="1" indent="-514350">
              <a:buFont typeface="+mj-lt"/>
              <a:buAutoNum type="alphaLcPeriod"/>
            </a:pPr>
            <a:r>
              <a:rPr lang="pt-B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VERSÍCULO-CHAVE: </a:t>
            </a:r>
            <a:r>
              <a:rPr lang="pt-BR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AT 1.8</a:t>
            </a:r>
          </a:p>
          <a:p>
            <a:pPr marL="914400" lvl="1" indent="-514350">
              <a:buFont typeface="+mj-lt"/>
              <a:buAutoNum type="alphaLcPeriod"/>
            </a:pPr>
            <a:r>
              <a:rPr lang="pt-B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EXPRESSÃO-CHAVE: </a:t>
            </a:r>
            <a:r>
              <a:rPr lang="pt-BR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ESPÍRITO SANTO</a:t>
            </a:r>
            <a:endParaRPr lang="pt-BR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556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Visão panorâmica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 Esboço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743491"/>
              </p:ext>
            </p:extLst>
          </p:nvPr>
        </p:nvGraphicFramePr>
        <p:xfrm>
          <a:off x="467545" y="2000240"/>
          <a:ext cx="8208911" cy="4480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753"/>
                <a:gridCol w="6176158"/>
              </a:tblGrid>
              <a:tr h="461317">
                <a:tc gridSpan="2">
                  <a:txBody>
                    <a:bodyPr/>
                    <a:lstStyle/>
                    <a:p>
                      <a:pPr algn="ctr"/>
                      <a:r>
                        <a:rPr lang="pt-BR" sz="2700" b="1" i="0" u="none" strike="noStrike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Judeus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pt-BR" sz="2800" b="1" i="0" u="none" strike="noStrike" kern="1200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461317">
                <a:tc>
                  <a:txBody>
                    <a:bodyPr/>
                    <a:lstStyle/>
                    <a:p>
                      <a:r>
                        <a:rPr lang="pt-BR" sz="2700" b="1" i="0" u="none" strike="noStrike" kern="1200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At</a:t>
                      </a:r>
                      <a:r>
                        <a:rPr lang="pt-BR" sz="2700" b="1" i="0" u="none" strike="noStrike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1.1-8.4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7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 período dos judeus do testemunho da igreja – 7 anos; Líder: Pedro; Cidade: Jerusalém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1317">
                <a:tc>
                  <a:txBody>
                    <a:bodyPr/>
                    <a:lstStyle/>
                    <a:p>
                      <a:r>
                        <a:rPr lang="pt-BR" sz="2600" b="1" i="0" u="none" strike="noStrike" kern="1200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At</a:t>
                      </a:r>
                      <a:r>
                        <a:rPr lang="pt-BR" sz="2600" b="1" i="0" u="none" strike="noStrike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8.5-12.25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7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 período de transição do testemunho da igreja – 10 anos; Líder: Pedro; Cidade: </a:t>
                      </a:r>
                      <a:r>
                        <a:rPr lang="pt-BR" sz="2700" b="0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Antioquia</a:t>
                      </a:r>
                      <a:endParaRPr lang="pt-BR" sz="2700" b="0" i="0" u="none" strike="noStrike" kern="1200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C0D4"/>
                    </a:solidFill>
                  </a:tcPr>
                </a:tc>
              </a:tr>
              <a:tr h="461317">
                <a:tc>
                  <a:txBody>
                    <a:bodyPr/>
                    <a:lstStyle/>
                    <a:p>
                      <a:r>
                        <a:rPr lang="pt-BR" sz="2600" b="1" i="0" u="none" strike="noStrike" kern="1200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At</a:t>
                      </a:r>
                      <a:r>
                        <a:rPr lang="pt-BR" sz="2600" b="1" i="0" u="none" strike="noStrike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12.1-28.31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7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 período dos gentios do testemunho da igreja – 16 anos; Líder: Paulo; Cidade: Roma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33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1. VISÃO PANORÂMICA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ATOS EM UMA SENTENÇA</a:t>
            </a:r>
          </a:p>
          <a:p>
            <a:pPr marL="0" indent="0" algn="ctr">
              <a:buNone/>
            </a:pPr>
            <a:endParaRPr lang="pt-BR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ctr">
              <a:buNone/>
            </a:pPr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LUCAS APRESENTA A CONFIRMAÇÃO DA EXPANSÃO DA MENSAGEM DE CRISTO PELA AÇÃO DO ESPÍRITO SANTO, POR MEIO DOS APÓSTOLOS E PELAS PERSEGUIÇÕES</a:t>
            </a:r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82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Propósito do livro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8376" y="2032249"/>
            <a:ext cx="2314600" cy="1324744"/>
          </a:xfrm>
        </p:spPr>
        <p:txBody>
          <a:bodyPr anchor="ctr" anchorCtr="0">
            <a:normAutofit lnSpcReduction="10000"/>
          </a:bodyPr>
          <a:lstStyle/>
          <a:p>
            <a:pPr marL="0" indent="0" algn="ctr">
              <a:buNone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é o</a:t>
            </a:r>
            <a:b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nome do</a:t>
            </a:r>
            <a:b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livro?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173499"/>
              </p:ext>
            </p:extLst>
          </p:nvPr>
        </p:nvGraphicFramePr>
        <p:xfrm>
          <a:off x="836712" y="3780300"/>
          <a:ext cx="2376263" cy="9448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6263"/>
              </a:tblGrid>
              <a:tr h="461317">
                <a:tc>
                  <a:txBody>
                    <a:bodyPr/>
                    <a:lstStyle/>
                    <a:p>
                      <a:pPr algn="ctr"/>
                      <a:r>
                        <a:rPr lang="pt-BR" sz="2800" b="1" i="0" u="none" strike="noStrike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Atos dos Apóstolos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732141"/>
              </p:ext>
            </p:extLst>
          </p:nvPr>
        </p:nvGraphicFramePr>
        <p:xfrm>
          <a:off x="3861049" y="3775930"/>
          <a:ext cx="2376263" cy="9448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6263"/>
              </a:tblGrid>
              <a:tr h="461317">
                <a:tc>
                  <a:txBody>
                    <a:bodyPr/>
                    <a:lstStyle/>
                    <a:p>
                      <a:pPr algn="ctr"/>
                      <a:r>
                        <a:rPr lang="pt-BR" sz="2800" b="1" i="0" u="none" strike="noStrike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Atos do</a:t>
                      </a:r>
                      <a:br>
                        <a:rPr lang="pt-BR" sz="2800" b="1" i="0" u="none" strike="noStrike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2800" b="1" i="0" u="none" strike="noStrike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Espírito Santo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850704" y="1919208"/>
            <a:ext cx="2386608" cy="151216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São </a:t>
            </a:r>
            <a:r>
              <a:rPr lang="pt-B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apenas os apóstolos que atuam no livro de </a:t>
            </a:r>
            <a:r>
              <a:rPr lang="pt-B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Atos?</a:t>
            </a:r>
            <a:endParaRPr lang="pt-B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212976" y="3852308"/>
            <a:ext cx="637728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9600" dirty="0" smtClean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pt-BR" sz="9600" dirty="0">
              <a:solidFill>
                <a:srgbClr val="4BACC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6237312" y="3861048"/>
            <a:ext cx="637728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9600" dirty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558811"/>
              </p:ext>
            </p:extLst>
          </p:nvPr>
        </p:nvGraphicFramePr>
        <p:xfrm>
          <a:off x="7029400" y="5215132"/>
          <a:ext cx="1143000" cy="518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/>
              </a:tblGrid>
              <a:tr h="461317">
                <a:tc>
                  <a:txBody>
                    <a:bodyPr/>
                    <a:lstStyle/>
                    <a:p>
                      <a:pPr algn="ctr"/>
                      <a:r>
                        <a:rPr lang="pt-BR" sz="2800" b="1" i="0" u="none" strike="noStrike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Igreja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226" y="2593826"/>
            <a:ext cx="968515" cy="2491358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7060508" y="2521818"/>
            <a:ext cx="1097975" cy="263537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3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88640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PROPÓSITO</a:t>
            </a:r>
          </a:p>
          <a:p>
            <a:pPr marL="0" indent="0" algn="ctr">
              <a:buNone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	APESAR DE O SEU NOME SER “ATOS DOS APÓSTOLOS” A ÊNFASE DOS RELATOS NÃO É DADA AO QUE FIZERAM OS APÓSTOLOS, MAS SIM, O ESPÍRITO SANTO, ATÉ PORQUE, SÃO POUCOS OS APÓSTOLOS QUE FIGURAM SEUS NOMES NO LIVRO.</a:t>
            </a:r>
          </a:p>
          <a:p>
            <a:pPr marL="0" indent="0" algn="ctr">
              <a:buNone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	ASSIM, O PROPÓSITO DO LIVRO PARECE-NOS SER FORNECER UM RELATO PRECISO DO NASCIMENTO E CRESCIMENTO DA IGREJA.</a:t>
            </a:r>
          </a:p>
          <a:p>
            <a:pPr marL="0" indent="0" algn="ctr">
              <a:buNone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	O LIVRO DE ATOS TERMINA POR SER UM ELO ENTRE OS EVANGELHOS E AS EPÍSTOLAS ATOS EM UMA SENTENÇA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079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</TotalTime>
  <Words>242</Words>
  <Application>Microsoft Office PowerPoint</Application>
  <PresentationFormat>Apresentação na tela (4:3)</PresentationFormat>
  <Paragraphs>73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9</vt:i4>
      </vt:variant>
      <vt:variant>
        <vt:lpstr>Títulos de slides</vt:lpstr>
      </vt:variant>
      <vt:variant>
        <vt:i4>12</vt:i4>
      </vt:variant>
    </vt:vector>
  </HeadingPairs>
  <TitlesOfParts>
    <vt:vector size="21" baseType="lpstr">
      <vt:lpstr>Tema do Office</vt:lpstr>
      <vt:lpstr>1_Tema do Office</vt:lpstr>
      <vt:lpstr>4_Tema do Office</vt:lpstr>
      <vt:lpstr>2_Tema do Office</vt:lpstr>
      <vt:lpstr>3_Tema do Office</vt:lpstr>
      <vt:lpstr>5_Tema do Office</vt:lpstr>
      <vt:lpstr>6_Tema do Office</vt:lpstr>
      <vt:lpstr>7_Tema do Office</vt:lpstr>
      <vt:lpstr>8_Tema do Office</vt:lpstr>
      <vt:lpstr>Apresentação do PowerPoint</vt:lpstr>
      <vt:lpstr>         LIÇÃO 10  ATOS DOS APÓSTOLOS </vt:lpstr>
      <vt:lpstr>Alvo da lição</vt:lpstr>
      <vt:lpstr>Apresentação do PowerPoint</vt:lpstr>
      <vt:lpstr>1. VISÃO PANORÂMICA</vt:lpstr>
      <vt:lpstr>1. Visão panorâmica</vt:lpstr>
      <vt:lpstr>1. VISÃO PANORÂMICA</vt:lpstr>
      <vt:lpstr>2. Propósito do livro</vt:lpstr>
      <vt:lpstr>Apresentação do PowerPoint</vt:lpstr>
      <vt:lpstr>3. Estrutura do livro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editorial</dc:creator>
  <cp:lastModifiedBy>RONNY BUTHERS</cp:lastModifiedBy>
  <cp:revision>148</cp:revision>
  <dcterms:created xsi:type="dcterms:W3CDTF">2014-06-26T13:40:50Z</dcterms:created>
  <dcterms:modified xsi:type="dcterms:W3CDTF">2019-03-31T10:43:50Z</dcterms:modified>
</cp:coreProperties>
</file>